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24" r:id="rId3"/>
    <p:sldId id="323" r:id="rId4"/>
    <p:sldId id="316" r:id="rId5"/>
    <p:sldId id="317" r:id="rId6"/>
    <p:sldId id="318" r:id="rId7"/>
    <p:sldId id="319" r:id="rId8"/>
    <p:sldId id="320" r:id="rId9"/>
    <p:sldId id="279" r:id="rId10"/>
    <p:sldId id="280" r:id="rId11"/>
    <p:sldId id="281" r:id="rId12"/>
    <p:sldId id="282" r:id="rId13"/>
    <p:sldId id="283" r:id="rId14"/>
    <p:sldId id="284" r:id="rId15"/>
    <p:sldId id="302" r:id="rId16"/>
    <p:sldId id="285" r:id="rId17"/>
    <p:sldId id="286" r:id="rId18"/>
    <p:sldId id="287" r:id="rId19"/>
    <p:sldId id="288" r:id="rId20"/>
    <p:sldId id="289" r:id="rId21"/>
    <p:sldId id="321" r:id="rId22"/>
    <p:sldId id="322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14" r:id="rId33"/>
    <p:sldId id="315" r:id="rId34"/>
    <p:sldId id="311" r:id="rId35"/>
    <p:sldId id="312" r:id="rId36"/>
    <p:sldId id="313" r:id="rId37"/>
    <p:sldId id="305" r:id="rId38"/>
    <p:sldId id="304" r:id="rId39"/>
    <p:sldId id="306" r:id="rId40"/>
    <p:sldId id="307" r:id="rId41"/>
    <p:sldId id="309" r:id="rId42"/>
    <p:sldId id="308" r:id="rId43"/>
    <p:sldId id="31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94725" autoAdjust="0"/>
  </p:normalViewPr>
  <p:slideViewPr>
    <p:cSldViewPr>
      <p:cViewPr>
        <p:scale>
          <a:sx n="109" d="100"/>
          <a:sy n="109" d="100"/>
        </p:scale>
        <p:origin x="536" y="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417A9-8238-4C96-894C-4671C390595F}" type="datetimeFigureOut">
              <a:rPr lang="en-US" smtClean="0"/>
              <a:pPr/>
              <a:t>11/5/18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7A915-392E-4331-B944-0D3C9523613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63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7A915-392E-4331-B944-0D3C95236135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78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9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9.wmf"/><Relationship Id="rId5" Type="http://schemas.openxmlformats.org/officeDocument/2006/relationships/image" Target="../media/image72.jpeg"/><Relationship Id="rId6" Type="http://schemas.openxmlformats.org/officeDocument/2006/relationships/image" Target="../media/image73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2838451"/>
          </a:xfrm>
        </p:spPr>
        <p:txBody>
          <a:bodyPr>
            <a:normAutofit/>
          </a:bodyPr>
          <a:lstStyle/>
          <a:p>
            <a:r>
              <a:rPr lang="en-US" dirty="0" smtClean="0"/>
              <a:t>EE207: MOSFETs</a:t>
            </a:r>
            <a:endParaRPr lang="en-IN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Saurabh Lodha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 I-V: Pinch-off at high V</a:t>
            </a:r>
            <a:r>
              <a:rPr lang="en-US" baseline="-25000" dirty="0" smtClean="0"/>
              <a:t>DS</a:t>
            </a:r>
            <a:endParaRPr lang="en-IN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563563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83820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MOSFET I-V: High V</a:t>
            </a:r>
            <a:r>
              <a:rPr lang="en-US" baseline="-25000" dirty="0" smtClean="0"/>
              <a:t>DS</a:t>
            </a:r>
            <a:endParaRPr lang="en-IN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6397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534400" cy="558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2400" y="6248400"/>
            <a:ext cx="76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810000" y="6096000"/>
            <a:ext cx="76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MOSFET Device Metrics: Output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563563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305800" cy="493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" y="6096000"/>
            <a:ext cx="76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00400" y="6096000"/>
            <a:ext cx="1981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MOSFET Device Metrics: Transfer Characteristics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39140"/>
            <a:ext cx="8001000" cy="541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MOSFET Device Metrics: Transfer Characteristics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22382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 Device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Drift current (above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Diffusion current (sub-threshold, sub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41719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371600"/>
            <a:ext cx="2184131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2575420"/>
            <a:ext cx="2819400" cy="85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8676" y="3505200"/>
            <a:ext cx="5145324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267200"/>
            <a:ext cx="4073191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4419600" y="1219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Above </a:t>
            </a:r>
            <a:r>
              <a:rPr lang="en-US" b="1" dirty="0" err="1" smtClean="0">
                <a:solidFill>
                  <a:srgbClr val="FF0000"/>
                </a:solidFill>
              </a:rPr>
              <a:t>V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t</a:t>
            </a:r>
            <a:endParaRPr lang="en-IN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800" y="2133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Below </a:t>
            </a:r>
            <a:r>
              <a:rPr lang="en-US" b="1" dirty="0" err="1" smtClean="0">
                <a:solidFill>
                  <a:srgbClr val="FF0000"/>
                </a:solidFill>
              </a:rPr>
              <a:t>V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t</a:t>
            </a:r>
            <a:endParaRPr lang="en-IN" b="1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9496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274638"/>
            <a:ext cx="4038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CMOS Inverter: Speed (Propagation Delay)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3200400"/>
            <a:ext cx="3733800" cy="2925763"/>
          </a:xfrm>
        </p:spPr>
        <p:txBody>
          <a:bodyPr/>
          <a:lstStyle/>
          <a:p>
            <a:r>
              <a:rPr lang="en-US" dirty="0" smtClean="0"/>
              <a:t>More the delay less is the speed</a:t>
            </a:r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53244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74638"/>
            <a:ext cx="396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Inverter: Propagation Delay </a:t>
            </a:r>
            <a:r>
              <a:rPr lang="en-US" dirty="0" smtClean="0">
                <a:sym typeface="Wingdings" pitchFamily="2" charset="2"/>
              </a:rPr>
              <a:t> High to 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0" y="3352800"/>
            <a:ext cx="2895600" cy="2773363"/>
          </a:xfrm>
        </p:spPr>
        <p:txBody>
          <a:bodyPr/>
          <a:lstStyle/>
          <a:p>
            <a:r>
              <a:rPr lang="en-US" dirty="0" smtClean="0"/>
              <a:t>Discharging of Load Capacitance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33400" y="5715000"/>
            <a:ext cx="4572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633427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Inverter: Propagation Delay </a:t>
            </a:r>
            <a:r>
              <a:rPr lang="en-US" dirty="0" smtClean="0">
                <a:sym typeface="Wingdings" pitchFamily="2" charset="2"/>
              </a:rPr>
              <a:t> High to 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2667000"/>
            <a:ext cx="4267200" cy="3459163"/>
          </a:xfrm>
        </p:spPr>
        <p:txBody>
          <a:bodyPr/>
          <a:lstStyle/>
          <a:p>
            <a:r>
              <a:rPr lang="en-US" dirty="0" smtClean="0"/>
              <a:t>High V</a:t>
            </a:r>
            <a:r>
              <a:rPr lang="en-US" baseline="-25000" dirty="0" smtClean="0"/>
              <a:t>DD</a:t>
            </a:r>
            <a:r>
              <a:rPr lang="en-US" dirty="0" smtClean="0"/>
              <a:t> reduces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PHL</a:t>
            </a:r>
            <a:endParaRPr lang="en-US" baseline="-25000" dirty="0" smtClean="0"/>
          </a:p>
          <a:p>
            <a:r>
              <a:rPr lang="en-US" dirty="0" smtClean="0"/>
              <a:t>Higher current (I) reduces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pHL</a:t>
            </a:r>
            <a:r>
              <a:rPr lang="en-US" baseline="-25000" dirty="0" smtClean="0"/>
              <a:t> </a:t>
            </a:r>
          </a:p>
          <a:p>
            <a:endParaRPr lang="en-IN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304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5076825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74638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CMOS Inverter: Propagation Delay </a:t>
            </a:r>
            <a:r>
              <a:rPr lang="en-US" dirty="0" smtClean="0">
                <a:sym typeface="Wingdings" pitchFamily="2" charset="2"/>
              </a:rPr>
              <a:t> Low to High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057400"/>
            <a:ext cx="3124200" cy="4525963"/>
          </a:xfrm>
        </p:spPr>
        <p:txBody>
          <a:bodyPr/>
          <a:lstStyle/>
          <a:p>
            <a:r>
              <a:rPr lang="en-US" dirty="0" smtClean="0"/>
              <a:t>Scaling L can help reduce delay</a:t>
            </a:r>
          </a:p>
          <a:p>
            <a:pPr lvl="1"/>
            <a:r>
              <a:rPr lang="en-US" dirty="0" smtClean="0"/>
              <a:t>New CMOS technologies</a:t>
            </a:r>
          </a:p>
          <a:p>
            <a:r>
              <a:rPr lang="en-US" dirty="0" smtClean="0"/>
              <a:t>Increasing V</a:t>
            </a:r>
            <a:r>
              <a:rPr lang="en-US" baseline="-25000" dirty="0" smtClean="0"/>
              <a:t>DD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higher power!</a:t>
            </a:r>
            <a:endParaRPr lang="en-US" dirty="0" smtClean="0"/>
          </a:p>
          <a:p>
            <a:pPr lvl="1">
              <a:buNone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143000" y="2667000"/>
            <a:ext cx="32766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8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274638"/>
            <a:ext cx="2514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Dissipation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1600200"/>
            <a:ext cx="3124200" cy="4525963"/>
          </a:xfrm>
        </p:spPr>
        <p:txBody>
          <a:bodyPr/>
          <a:lstStyle/>
          <a:p>
            <a:r>
              <a:rPr lang="en-US" dirty="0" smtClean="0"/>
              <a:t>Note 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DD</a:t>
            </a:r>
            <a:r>
              <a:rPr lang="en-US" dirty="0" smtClean="0"/>
              <a:t> dependence</a:t>
            </a:r>
          </a:p>
          <a:p>
            <a:pPr lvl="1"/>
            <a:r>
              <a:rPr lang="en-US" dirty="0" smtClean="0"/>
              <a:t>f-dependence</a:t>
            </a:r>
          </a:p>
          <a:p>
            <a:r>
              <a:rPr lang="en-US" dirty="0" smtClean="0"/>
              <a:t>Reduction of C</a:t>
            </a:r>
            <a:r>
              <a:rPr lang="en-US" baseline="-25000" dirty="0" smtClean="0"/>
              <a:t>L</a:t>
            </a:r>
            <a:r>
              <a:rPr lang="en-US" dirty="0" smtClean="0"/>
              <a:t> is a win-win for both speed and power</a:t>
            </a:r>
          </a:p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5067300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19200" y="4953000"/>
            <a:ext cx="37338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MOSFET Device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477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Depletion widths (determines short channel effects)</a:t>
            </a:r>
          </a:p>
          <a:p>
            <a:pPr lvl="1"/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roll off</a:t>
            </a:r>
          </a:p>
          <a:p>
            <a:pPr lvl="1"/>
            <a:r>
              <a:rPr lang="en-US" dirty="0" smtClean="0"/>
              <a:t>DIBL </a:t>
            </a:r>
            <a:r>
              <a:rPr lang="en-US" dirty="0" smtClean="0">
                <a:sym typeface="Wingdings" pitchFamily="2" charset="2"/>
              </a:rPr>
              <a:t> Drain induced barrier lowering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3886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914400"/>
            <a:ext cx="2514600" cy="106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057400"/>
            <a:ext cx="269309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124200"/>
            <a:ext cx="4786745" cy="84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05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 scaling (</a:t>
            </a:r>
            <a:r>
              <a:rPr lang="en-US" dirty="0" err="1" smtClean="0"/>
              <a:t>Dennard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153400" cy="1676400"/>
          </a:xfrm>
        </p:spPr>
        <p:txBody>
          <a:bodyPr/>
          <a:lstStyle/>
          <a:p>
            <a:r>
              <a:rPr lang="en-US" dirty="0" smtClean="0"/>
              <a:t>Device dimensions (horizontal and vertical) and voltages are scaled by the same factor k (&gt;1) so that electric field stays unchanged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3886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447800"/>
            <a:ext cx="21050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7543800" cy="990600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Subthreshold</a:t>
            </a:r>
            <a:r>
              <a:rPr lang="en-US" sz="1600" dirty="0" smtClean="0"/>
              <a:t> current does not scale down</a:t>
            </a:r>
          </a:p>
          <a:p>
            <a:r>
              <a:rPr lang="en-US" sz="1600" dirty="0" smtClean="0"/>
              <a:t>Circuit speeds up by 1/k</a:t>
            </a:r>
          </a:p>
          <a:p>
            <a:r>
              <a:rPr lang="en-US" sz="1600" dirty="0" smtClean="0"/>
              <a:t>Power density constant! </a:t>
            </a:r>
            <a:r>
              <a:rPr lang="en-US" sz="1600" dirty="0" smtClean="0">
                <a:sym typeface="Wingdings" pitchFamily="2" charset="2"/>
              </a:rPr>
              <a:t> active power per chip area is constant</a:t>
            </a:r>
            <a:endParaRPr lang="en-US" sz="1600" dirty="0" smtClean="0"/>
          </a:p>
          <a:p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61531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0800000">
            <a:off x="4495800" y="2133600"/>
            <a:ext cx="1219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9800" y="1905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Poisson’s </a:t>
            </a:r>
            <a:r>
              <a:rPr lang="en-US" dirty="0" err="1" smtClean="0"/>
              <a:t>eqn</a:t>
            </a:r>
            <a:r>
              <a:rPr lang="en-US" dirty="0" smtClean="0"/>
              <a:t> invariant</a:t>
            </a:r>
            <a:endParaRPr lang="en-IN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2438400"/>
            <a:ext cx="1905000" cy="80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>
            <a:off x="4648200" y="3048000"/>
            <a:ext cx="1219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67400" y="3124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i</a:t>
            </a:r>
            <a:r>
              <a:rPr lang="en-US" dirty="0" smtClean="0"/>
              <a:t>=C</a:t>
            </a:r>
            <a:r>
              <a:rPr lang="en-US" baseline="-25000" dirty="0" smtClean="0"/>
              <a:t>ox</a:t>
            </a:r>
            <a:r>
              <a:rPr lang="en-US" dirty="0" smtClean="0"/>
              <a:t>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gs</a:t>
            </a:r>
            <a:r>
              <a:rPr lang="en-US" dirty="0" err="1" smtClean="0"/>
              <a:t>-V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4648200" y="3429000"/>
            <a:ext cx="1219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490708"/>
            <a:ext cx="1524000" cy="55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Straight Arrow Connector 16"/>
          <p:cNvCxnSpPr/>
          <p:nvPr/>
        </p:nvCxnSpPr>
        <p:spPr>
          <a:xfrm rot="10800000">
            <a:off x="4648200" y="3657600"/>
            <a:ext cx="1219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620000" y="43434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3962400"/>
            <a:ext cx="2133600" cy="64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8153400" y="4114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endParaRPr lang="en-IN" dirty="0"/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8039894" y="4304506"/>
            <a:ext cx="2286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1523999"/>
          </a:xfrm>
        </p:spPr>
        <p:txBody>
          <a:bodyPr/>
          <a:lstStyle/>
          <a:p>
            <a:r>
              <a:rPr lang="en-US" dirty="0" smtClean="0"/>
              <a:t>Requires aggressive scaling of voltage supply</a:t>
            </a:r>
            <a:endParaRPr lang="en-IN" dirty="0" smtClean="0"/>
          </a:p>
          <a:p>
            <a:r>
              <a:rPr lang="en-US" dirty="0" err="1" smtClean="0"/>
              <a:t>Subthreshold</a:t>
            </a:r>
            <a:r>
              <a:rPr lang="en-US" dirty="0" smtClean="0"/>
              <a:t> current does not scale down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00"/>
            <a:ext cx="493576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895600" y="3810000"/>
            <a:ext cx="457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5562600" y="4648200"/>
            <a:ext cx="1524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5600" y="419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 field has been increasing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64008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E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err="1" smtClean="0">
                <a:sym typeface="Wingdings" pitchFamily="2" charset="2"/>
              </a:rPr>
              <a:t>aE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Dimensions  1/k</a:t>
            </a:r>
          </a:p>
          <a:p>
            <a:r>
              <a:rPr lang="en-US" dirty="0" smtClean="0">
                <a:sym typeface="Wingdings" pitchFamily="2" charset="2"/>
              </a:rPr>
              <a:t>Voltage  a/k</a:t>
            </a:r>
          </a:p>
          <a:p>
            <a:r>
              <a:rPr lang="en-US" dirty="0" smtClean="0">
                <a:sym typeface="Wingdings" pitchFamily="2" charset="2"/>
              </a:rPr>
              <a:t>Doping  </a:t>
            </a:r>
            <a:r>
              <a:rPr lang="en-US" dirty="0" err="1" smtClean="0">
                <a:sym typeface="Wingdings" pitchFamily="2" charset="2"/>
              </a:rPr>
              <a:t>ak</a:t>
            </a:r>
            <a:r>
              <a:rPr lang="en-US" dirty="0" smtClean="0">
                <a:sym typeface="Wingdings" pitchFamily="2" charset="2"/>
              </a:rPr>
              <a:t> (to maintain invariance of Poisson’s equation)</a:t>
            </a:r>
          </a:p>
          <a:p>
            <a:r>
              <a:rPr lang="en-US" dirty="0" smtClean="0">
                <a:sym typeface="Wingdings" pitchFamily="2" charset="2"/>
              </a:rPr>
              <a:t>Special cases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Constant field  a=1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Constant voltage  a=k</a:t>
            </a:r>
          </a:p>
          <a:p>
            <a:pPr>
              <a:buNone/>
            </a:pPr>
            <a:endParaRPr lang="en-US" dirty="0" smtClean="0">
              <a:sym typeface="Wingdings" pitchFamily="2" charset="2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352800"/>
            <a:ext cx="2971800" cy="67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7010400" cy="914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Power density and power delay product go up!</a:t>
            </a:r>
          </a:p>
          <a:p>
            <a:r>
              <a:rPr lang="en-US" dirty="0" smtClean="0"/>
              <a:t>Sub-threshold current goes up by a factor of a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70294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t="18884" b="15023"/>
          <a:stretch>
            <a:fillRect/>
          </a:stretch>
        </p:blipFill>
        <p:spPr bwMode="auto">
          <a:xfrm>
            <a:off x="7239000" y="2590800"/>
            <a:ext cx="1905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239000" y="3200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i</a:t>
            </a:r>
            <a:r>
              <a:rPr lang="en-US" dirty="0" smtClean="0"/>
              <a:t>=C</a:t>
            </a:r>
            <a:r>
              <a:rPr lang="en-US" baseline="-25000" dirty="0" smtClean="0"/>
              <a:t>ox</a:t>
            </a:r>
            <a:r>
              <a:rPr lang="en-US" dirty="0" smtClean="0"/>
              <a:t>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gs</a:t>
            </a:r>
            <a:r>
              <a:rPr lang="en-US" dirty="0" err="1" smtClean="0"/>
              <a:t>-V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657600"/>
            <a:ext cx="1524000" cy="55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5715000"/>
            <a:ext cx="2133600" cy="64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5600700" y="4562474"/>
            <a:ext cx="219075" cy="2762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38675" y="4924425"/>
            <a:ext cx="390526" cy="3333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5943600" y="2971800"/>
            <a:ext cx="1219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5943600" y="3352800"/>
            <a:ext cx="1219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6477000" y="4038600"/>
            <a:ext cx="8382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non-scaling factors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kT</a:t>
            </a:r>
            <a:r>
              <a:rPr lang="en-US" dirty="0" smtClean="0"/>
              <a:t>/q does not change 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Subthreshold</a:t>
            </a:r>
            <a:r>
              <a:rPr lang="en-US" dirty="0" smtClean="0">
                <a:sym typeface="Wingdings" pitchFamily="2" charset="2"/>
              </a:rPr>
              <a:t> slope </a:t>
            </a:r>
            <a:r>
              <a:rPr lang="en-US" dirty="0" err="1" smtClean="0">
                <a:sym typeface="Wingdings" pitchFamily="2" charset="2"/>
              </a:rPr>
              <a:t>nonscaling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V</a:t>
            </a:r>
            <a:r>
              <a:rPr lang="en-US" baseline="-25000" dirty="0" err="1" smtClean="0">
                <a:sym typeface="Wingdings" pitchFamily="2" charset="2"/>
              </a:rPr>
              <a:t>t</a:t>
            </a:r>
            <a:r>
              <a:rPr lang="en-US" dirty="0" smtClean="0">
                <a:sym typeface="Wingdings" pitchFamily="2" charset="2"/>
              </a:rPr>
              <a:t> cannot be scaled down like other parameters</a:t>
            </a: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V</a:t>
            </a:r>
            <a:r>
              <a:rPr lang="en-US" baseline="-25000" dirty="0" err="1" smtClean="0">
                <a:sym typeface="Wingdings" pitchFamily="2" charset="2"/>
              </a:rPr>
              <a:t>t</a:t>
            </a:r>
            <a:r>
              <a:rPr lang="en-US" dirty="0" smtClean="0">
                <a:sym typeface="Wingdings" pitchFamily="2" charset="2"/>
              </a:rPr>
              <a:t> scaling leads to off-current increase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Even for constant </a:t>
            </a:r>
            <a:r>
              <a:rPr lang="en-US" dirty="0" err="1" smtClean="0">
                <a:sym typeface="Wingdings" pitchFamily="2" charset="2"/>
              </a:rPr>
              <a:t>V</a:t>
            </a:r>
            <a:r>
              <a:rPr lang="en-US" baseline="-25000" dirty="0" err="1" smtClean="0">
                <a:sym typeface="Wingdings" pitchFamily="2" charset="2"/>
              </a:rPr>
              <a:t>t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I</a:t>
            </a:r>
            <a:r>
              <a:rPr lang="en-US" baseline="-25000" dirty="0" err="1" smtClean="0">
                <a:sym typeface="Wingdings" pitchFamily="2" charset="2"/>
              </a:rPr>
              <a:t>off</a:t>
            </a:r>
            <a:r>
              <a:rPr lang="en-US" baseline="-25000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increases due to C</a:t>
            </a:r>
            <a:r>
              <a:rPr lang="en-US" baseline="-25000" dirty="0" smtClean="0">
                <a:sym typeface="Wingdings" pitchFamily="2" charset="2"/>
              </a:rPr>
              <a:t>ox</a:t>
            </a:r>
            <a:r>
              <a:rPr lang="en-US" dirty="0" smtClean="0">
                <a:sym typeface="Wingdings" pitchFamily="2" charset="2"/>
              </a:rPr>
              <a:t> increase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Limits </a:t>
            </a:r>
            <a:r>
              <a:rPr lang="en-US" dirty="0" err="1" smtClean="0">
                <a:sym typeface="Wingdings" pitchFamily="2" charset="2"/>
              </a:rPr>
              <a:t>V</a:t>
            </a:r>
            <a:r>
              <a:rPr lang="en-US" baseline="-25000" dirty="0" err="1" smtClean="0">
                <a:sym typeface="Wingdings" pitchFamily="2" charset="2"/>
              </a:rPr>
              <a:t>dd</a:t>
            </a:r>
            <a:r>
              <a:rPr lang="en-US" dirty="0" smtClean="0">
                <a:sym typeface="Wingdings" pitchFamily="2" charset="2"/>
              </a:rPr>
              <a:t> scaling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t="16667" b="8333"/>
          <a:stretch>
            <a:fillRect/>
          </a:stretch>
        </p:blipFill>
        <p:spPr bwMode="auto">
          <a:xfrm>
            <a:off x="1600200" y="3124200"/>
            <a:ext cx="581125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non-scaling factors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g</a:t>
            </a:r>
            <a:r>
              <a:rPr lang="en-US" dirty="0" smtClean="0"/>
              <a:t> (</a:t>
            </a:r>
            <a:r>
              <a:rPr lang="en-US" dirty="0" err="1" smtClean="0"/>
              <a:t>bandgap</a:t>
            </a:r>
            <a:r>
              <a:rPr lang="en-US" dirty="0" smtClean="0"/>
              <a:t>) of Si does not change</a:t>
            </a:r>
          </a:p>
          <a:p>
            <a:pPr lvl="1"/>
            <a:r>
              <a:rPr lang="en-US" dirty="0" smtClean="0"/>
              <a:t>Built-in potential and max surface potential do not scale significantly with device scaling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Depletion widths do not scale the way other dimensions do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Short channel effects are worse and requires a larger increase in channel doping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19400"/>
            <a:ext cx="20478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819400"/>
            <a:ext cx="18288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267200"/>
            <a:ext cx="411691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554"/>
            <a:ext cx="9144000" cy="48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23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Standby power: lower bound for </a:t>
            </a:r>
            <a:r>
              <a:rPr lang="en-US" dirty="0" err="1" smtClean="0"/>
              <a:t>Vt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935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Standby power=</a:t>
            </a:r>
            <a:r>
              <a:rPr lang="en-US" dirty="0" err="1" smtClean="0"/>
              <a:t>V</a:t>
            </a:r>
            <a:r>
              <a:rPr lang="en-US" baseline="-25000" dirty="0" err="1" smtClean="0"/>
              <a:t>dd</a:t>
            </a:r>
            <a:r>
              <a:rPr lang="en-US" dirty="0" err="1" smtClean="0"/>
              <a:t>I</a:t>
            </a:r>
            <a:r>
              <a:rPr lang="en-US" baseline="-25000" dirty="0" err="1" smtClean="0"/>
              <a:t>off</a:t>
            </a:r>
            <a:endParaRPr lang="en-US" baseline="-25000" dirty="0" smtClean="0"/>
          </a:p>
          <a:p>
            <a:pPr lvl="1"/>
            <a:r>
              <a:rPr lang="en-US" dirty="0" smtClean="0"/>
              <a:t>For &lt;1 W power dissipation in a 10</a:t>
            </a:r>
            <a:r>
              <a:rPr lang="en-US" baseline="30000" dirty="0" smtClean="0"/>
              <a:t>8</a:t>
            </a:r>
            <a:r>
              <a:rPr lang="en-US" dirty="0" smtClean="0"/>
              <a:t> transistor-chip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dd</a:t>
            </a:r>
            <a:r>
              <a:rPr lang="en-US" dirty="0" smtClean="0"/>
              <a:t>=1 V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off</a:t>
            </a:r>
            <a:r>
              <a:rPr lang="en-US" dirty="0" smtClean="0"/>
              <a:t>&lt;10 </a:t>
            </a:r>
            <a:r>
              <a:rPr lang="en-US" dirty="0" err="1" smtClean="0"/>
              <a:t>nA</a:t>
            </a:r>
            <a:endParaRPr lang="en-US" dirty="0" smtClean="0"/>
          </a:p>
          <a:p>
            <a:r>
              <a:rPr lang="en-US" dirty="0" smtClean="0"/>
              <a:t>Smaller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exponential increase in </a:t>
            </a:r>
            <a:r>
              <a:rPr lang="en-US" dirty="0" err="1" smtClean="0">
                <a:sym typeface="Wingdings" pitchFamily="2" charset="2"/>
              </a:rPr>
              <a:t>I</a:t>
            </a:r>
            <a:r>
              <a:rPr lang="en-US" baseline="-25000" dirty="0" err="1" smtClean="0">
                <a:sym typeface="Wingdings" pitchFamily="2" charset="2"/>
              </a:rPr>
              <a:t>off</a:t>
            </a:r>
            <a:endParaRPr lang="en-IN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5029200" cy="7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2200"/>
            <a:ext cx="4191000" cy="11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524000"/>
            <a:ext cx="40386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Delay: Upper bound for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	</a:t>
            </a:r>
            <a:endParaRPr lang="en-IN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389294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Content Placeholder 7"/>
          <p:cNvGraphicFramePr>
            <a:graphicFrameLocks noGrp="1" noChangeAspect="1"/>
          </p:cNvGraphicFramePr>
          <p:nvPr>
            <p:ph idx="1"/>
          </p:nvPr>
        </p:nvGraphicFramePr>
        <p:xfrm>
          <a:off x="4267200" y="2286000"/>
          <a:ext cx="47079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Equation" r:id="rId4" imgW="2400120" imgH="622080" progId="Equation.3">
                  <p:embed/>
                </p:oleObj>
              </mc:Choice>
              <mc:Fallback>
                <p:oleObj name="Equation" r:id="rId4" imgW="2400120" imgH="622080" progId="Equation.3">
                  <p:embed/>
                  <p:pic>
                    <p:nvPicPr>
                      <p:cNvPr id="0" name="Content Placeholder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286000"/>
                        <a:ext cx="47079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8768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For high performance </a:t>
            </a:r>
            <a:r>
              <a:rPr lang="en-US" sz="3200" dirty="0" err="1" smtClean="0"/>
              <a:t>ckts</a:t>
            </a:r>
            <a:r>
              <a:rPr lang="en-US" sz="3200" dirty="0" smtClean="0"/>
              <a:t>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t</a:t>
            </a:r>
            <a:r>
              <a:rPr lang="en-US" sz="3200" dirty="0" smtClean="0"/>
              <a:t>/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dd</a:t>
            </a:r>
            <a:r>
              <a:rPr lang="en-US" sz="3200" dirty="0" smtClean="0"/>
              <a:t>&lt;0.25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Increasing </a:t>
            </a:r>
            <a:r>
              <a:rPr lang="en-US" sz="3200" dirty="0" err="1" smtClean="0"/>
              <a:t>V</a:t>
            </a:r>
            <a:r>
              <a:rPr lang="en-US" sz="3200" baseline="-25000" dirty="0" err="1" smtClean="0"/>
              <a:t>t</a:t>
            </a:r>
            <a:r>
              <a:rPr lang="en-US" sz="3200" dirty="0" smtClean="0"/>
              <a:t> lowers I</a:t>
            </a:r>
            <a:r>
              <a:rPr lang="en-US" sz="3200" baseline="-25000" dirty="0" smtClean="0"/>
              <a:t>on</a:t>
            </a:r>
            <a:r>
              <a:rPr lang="en-US" sz="3200" dirty="0" smtClean="0"/>
              <a:t> and hence performance (increases delay)</a:t>
            </a:r>
            <a:endParaRPr lang="en-US" sz="3200" baseline="-25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32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-25000" dirty="0" smtClean="0"/>
              <a:t>on</a:t>
            </a: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baseline="-25000" dirty="0" err="1" smtClean="0"/>
              <a:t>off</a:t>
            </a:r>
            <a:r>
              <a:rPr lang="en-US" dirty="0" smtClean="0"/>
              <a:t> distributions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257800"/>
            <a:ext cx="8229600" cy="990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Since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adjustment trades off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off</a:t>
            </a:r>
            <a:r>
              <a:rPr lang="en-US" dirty="0" smtClean="0"/>
              <a:t> and I</a:t>
            </a:r>
            <a:r>
              <a:rPr lang="en-US" baseline="-25000" dirty="0" smtClean="0"/>
              <a:t>on</a:t>
            </a:r>
            <a:r>
              <a:rPr lang="en-US" dirty="0" smtClean="0"/>
              <a:t>  you need other ways to improve one without trading off the other</a:t>
            </a:r>
          </a:p>
          <a:p>
            <a:r>
              <a:rPr lang="en-US" dirty="0" smtClean="0"/>
              <a:t>At fixed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off</a:t>
            </a:r>
            <a:r>
              <a:rPr lang="en-US" dirty="0" smtClean="0"/>
              <a:t>, I</a:t>
            </a:r>
            <a:r>
              <a:rPr lang="en-US" baseline="-25000" dirty="0" smtClean="0"/>
              <a:t>on</a:t>
            </a:r>
            <a:r>
              <a:rPr lang="en-US" dirty="0" smtClean="0"/>
              <a:t> improvement is seen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0" y="1628775"/>
            <a:ext cx="54483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4953000" y="3048000"/>
            <a:ext cx="3810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CMOS Design Considerations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371600"/>
            <a:ext cx="46386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80" y="0"/>
            <a:ext cx="6515120" cy="7857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What’s next for Moore’s law?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14600"/>
            <a:ext cx="4500562" cy="3214734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 smtClean="0"/>
              <a:t>Scaled </a:t>
            </a:r>
            <a:r>
              <a:rPr lang="en-US" sz="2400" dirty="0" err="1" smtClean="0"/>
              <a:t>FinFETs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GAA FETs</a:t>
            </a:r>
          </a:p>
          <a:p>
            <a:pPr lvl="1">
              <a:buNone/>
            </a:pPr>
            <a:endParaRPr lang="en-US" sz="2400" dirty="0" smtClean="0"/>
          </a:p>
          <a:p>
            <a:pPr lvl="1"/>
            <a:r>
              <a:rPr lang="en-US" sz="2400" dirty="0" smtClean="0"/>
              <a:t>Tunnel FETs</a:t>
            </a:r>
          </a:p>
          <a:p>
            <a:pPr lvl="1">
              <a:buNone/>
            </a:pPr>
            <a:endParaRPr lang="en-US" sz="2400" dirty="0"/>
          </a:p>
          <a:p>
            <a:pPr lvl="1"/>
            <a:r>
              <a:rPr lang="en-US" sz="2400" dirty="0" smtClean="0"/>
              <a:t>Ultra thin (2D) materials: MoS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WSe</a:t>
            </a:r>
            <a:r>
              <a:rPr lang="en-US" sz="2400" baseline="-25000" dirty="0" smtClean="0"/>
              <a:t>2</a:t>
            </a:r>
          </a:p>
          <a:p>
            <a:pPr lvl="1">
              <a:buNone/>
            </a:pPr>
            <a:endParaRPr lang="en-US" sz="2400" dirty="0" smtClean="0"/>
          </a:p>
          <a:p>
            <a:endParaRPr lang="en-IN" dirty="0"/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0" y="1295400"/>
            <a:ext cx="4429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 smtClean="0">
                <a:cs typeface="Arial" charset="0"/>
              </a:rPr>
              <a:t>I</a:t>
            </a:r>
            <a:r>
              <a:rPr lang="en-US" sz="2800" baseline="-25000" dirty="0" smtClean="0">
                <a:cs typeface="Arial" charset="0"/>
              </a:rPr>
              <a:t>d</a:t>
            </a:r>
            <a:r>
              <a:rPr lang="en-US" sz="2800" dirty="0" smtClean="0">
                <a:cs typeface="Arial" charset="0"/>
              </a:rPr>
              <a:t>=</a:t>
            </a:r>
            <a:r>
              <a:rPr lang="en-US" sz="2800" dirty="0" smtClean="0">
                <a:latin typeface="Symbol" pitchFamily="18" charset="2"/>
                <a:cs typeface="Arial" charset="0"/>
              </a:rPr>
              <a:t>m</a:t>
            </a:r>
            <a:r>
              <a:rPr lang="en-US" sz="2800" dirty="0" smtClean="0">
                <a:cs typeface="Arial" charset="0"/>
              </a:rPr>
              <a:t>C</a:t>
            </a:r>
            <a:r>
              <a:rPr lang="en-US" sz="2800" baseline="-25000" dirty="0" smtClean="0">
                <a:cs typeface="Arial" charset="0"/>
              </a:rPr>
              <a:t>ox</a:t>
            </a:r>
            <a:r>
              <a:rPr lang="en-US" sz="2800" dirty="0" smtClean="0">
                <a:cs typeface="Arial" charset="0"/>
              </a:rPr>
              <a:t>/</a:t>
            </a:r>
            <a:r>
              <a:rPr lang="en-US" sz="2800" dirty="0" err="1" smtClean="0">
                <a:solidFill>
                  <a:srgbClr val="FF3300"/>
                </a:solidFill>
                <a:cs typeface="Arial" charset="0"/>
              </a:rPr>
              <a:t>L</a:t>
            </a:r>
            <a:r>
              <a:rPr lang="en-US" sz="2800" baseline="-25000" dirty="0" err="1" smtClean="0">
                <a:solidFill>
                  <a:srgbClr val="FF0000"/>
                </a:solidFill>
                <a:cs typeface="Arial" charset="0"/>
              </a:rPr>
              <a:t>eff</a:t>
            </a:r>
            <a:r>
              <a:rPr lang="en-US" sz="2800" dirty="0" smtClean="0">
                <a:solidFill>
                  <a:srgbClr val="FF3300"/>
                </a:solidFill>
                <a:cs typeface="Arial" charset="0"/>
              </a:rPr>
              <a:t> </a:t>
            </a:r>
            <a:r>
              <a:rPr lang="en-US" sz="2800" dirty="0" smtClean="0">
                <a:cs typeface="Arial" charset="0"/>
              </a:rPr>
              <a:t>(V</a:t>
            </a:r>
            <a:r>
              <a:rPr lang="en-US" sz="2800" baseline="-25000" dirty="0" smtClean="0">
                <a:cs typeface="Arial" charset="0"/>
              </a:rPr>
              <a:t>g</a:t>
            </a:r>
            <a:r>
              <a:rPr lang="en-US" sz="2800" dirty="0" smtClean="0">
                <a:cs typeface="Arial" charset="0"/>
              </a:rPr>
              <a:t>-</a:t>
            </a:r>
            <a:r>
              <a:rPr lang="en-US" sz="2800" dirty="0" err="1" smtClean="0">
                <a:solidFill>
                  <a:srgbClr val="FF3300"/>
                </a:solidFill>
                <a:cs typeface="Arial" charset="0"/>
              </a:rPr>
              <a:t>V</a:t>
            </a:r>
            <a:r>
              <a:rPr lang="en-US" sz="2800" baseline="-25000" dirty="0" err="1" smtClean="0">
                <a:solidFill>
                  <a:srgbClr val="FF0000"/>
                </a:solidFill>
                <a:cs typeface="Arial" charset="0"/>
              </a:rPr>
              <a:t>t</a:t>
            </a:r>
            <a:r>
              <a:rPr lang="en-US" sz="2800" dirty="0" smtClean="0">
                <a:cs typeface="Arial" charset="0"/>
              </a:rPr>
              <a:t>)</a:t>
            </a:r>
            <a:r>
              <a:rPr lang="en-US" sz="2800" baseline="30000" dirty="0" smtClean="0">
                <a:latin typeface="Symbol" pitchFamily="18" charset="2"/>
                <a:cs typeface="Arial" charset="0"/>
              </a:rPr>
              <a:t>a         </a:t>
            </a:r>
            <a:r>
              <a:rPr lang="en-US" sz="2800" dirty="0" smtClean="0">
                <a:latin typeface="Symbol" pitchFamily="18" charset="2"/>
                <a:cs typeface="Arial" charset="0"/>
              </a:rPr>
              <a:t> </a:t>
            </a:r>
            <a:endParaRPr lang="en-US" sz="2800" baseline="30000" dirty="0" smtClean="0">
              <a:latin typeface="Symbol" pitchFamily="18" charset="2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 dirty="0"/>
          </a:p>
        </p:txBody>
      </p:sp>
      <p:grpSp>
        <p:nvGrpSpPr>
          <p:cNvPr id="4" name="Group 36"/>
          <p:cNvGrpSpPr/>
          <p:nvPr/>
        </p:nvGrpSpPr>
        <p:grpSpPr>
          <a:xfrm>
            <a:off x="5562600" y="533400"/>
            <a:ext cx="1547829" cy="2567006"/>
            <a:chOff x="6819918" y="0"/>
            <a:chExt cx="2009775" cy="2970213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19918" y="1533525"/>
              <a:ext cx="314325" cy="390525"/>
            </a:xfrm>
            <a:prstGeom prst="rect">
              <a:avLst/>
            </a:prstGeom>
            <a:solidFill>
              <a:srgbClr val="FF000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IN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124718" y="981075"/>
              <a:ext cx="514350" cy="942975"/>
            </a:xfrm>
            <a:prstGeom prst="rect">
              <a:avLst/>
            </a:prstGeom>
            <a:solidFill>
              <a:srgbClr val="FF000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IN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7000893" y="1524000"/>
              <a:ext cx="438150" cy="914400"/>
            </a:xfrm>
            <a:prstGeom prst="rect">
              <a:avLst/>
            </a:prstGeom>
            <a:solidFill>
              <a:srgbClr val="00FF0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3630600" prstMaterial="legacyMatte">
              <a:bevelT w="13500" h="13500" prst="angle"/>
              <a:bevelB w="13500" h="13500" prst="angle"/>
              <a:extrusionClr>
                <a:srgbClr val="00FF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IN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7762893" y="180975"/>
              <a:ext cx="0" cy="238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7305693" y="0"/>
              <a:ext cx="600075" cy="2746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defTabSz="1019175" eaLnBrk="0" hangingPunct="0">
                <a:spcBef>
                  <a:spcPct val="50000"/>
                </a:spcBef>
              </a:pPr>
              <a:r>
                <a:rPr lang="en-US" sz="1200" b="1"/>
                <a:t>LG</a:t>
              </a: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 flipV="1">
              <a:off x="7543818" y="171450"/>
              <a:ext cx="228600" cy="18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7448568" y="1533525"/>
              <a:ext cx="276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7448568" y="2428875"/>
              <a:ext cx="2762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V="1">
              <a:off x="7600968" y="1533525"/>
              <a:ext cx="9525" cy="895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 Box 26"/>
            <p:cNvSpPr txBox="1">
              <a:spLocks noChangeArrowheads="1"/>
            </p:cNvSpPr>
            <p:nvPr/>
          </p:nvSpPr>
          <p:spPr bwMode="auto">
            <a:xfrm>
              <a:off x="7610493" y="1828800"/>
              <a:ext cx="600075" cy="2746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defTabSz="1019175" eaLnBrk="0" hangingPunct="0">
                <a:spcBef>
                  <a:spcPct val="50000"/>
                </a:spcBef>
              </a:pPr>
              <a:r>
                <a:rPr lang="en-US" sz="1200" b="1" dirty="0" err="1"/>
                <a:t>Hsi</a:t>
              </a:r>
              <a:endParaRPr lang="en-US" sz="1200" b="1" dirty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962918" y="1000125"/>
              <a:ext cx="352425" cy="904875"/>
            </a:xfrm>
            <a:prstGeom prst="rect">
              <a:avLst/>
            </a:prstGeom>
            <a:solidFill>
              <a:srgbClr val="FF000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IN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296293" y="1514475"/>
              <a:ext cx="314325" cy="390525"/>
            </a:xfrm>
            <a:prstGeom prst="rect">
              <a:avLst/>
            </a:prstGeom>
            <a:solidFill>
              <a:srgbClr val="FF000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IN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7110431" y="581025"/>
              <a:ext cx="1214437" cy="447675"/>
            </a:xfrm>
            <a:custGeom>
              <a:avLst/>
              <a:gdLst/>
              <a:ahLst/>
              <a:cxnLst>
                <a:cxn ang="0">
                  <a:pos x="9" y="288"/>
                </a:cxn>
                <a:cxn ang="0">
                  <a:pos x="3" y="192"/>
                </a:cxn>
                <a:cxn ang="0">
                  <a:pos x="27" y="132"/>
                </a:cxn>
                <a:cxn ang="0">
                  <a:pos x="81" y="84"/>
                </a:cxn>
                <a:cxn ang="0">
                  <a:pos x="201" y="30"/>
                </a:cxn>
                <a:cxn ang="0">
                  <a:pos x="399" y="0"/>
                </a:cxn>
                <a:cxn ang="0">
                  <a:pos x="693" y="30"/>
                </a:cxn>
                <a:cxn ang="0">
                  <a:pos x="915" y="120"/>
                </a:cxn>
                <a:cxn ang="0">
                  <a:pos x="993" y="300"/>
                </a:cxn>
                <a:cxn ang="0">
                  <a:pos x="987" y="336"/>
                </a:cxn>
              </a:cxnLst>
              <a:rect l="0" t="0" r="r" b="b"/>
              <a:pathLst>
                <a:path w="1005" h="336">
                  <a:moveTo>
                    <a:pt x="9" y="288"/>
                  </a:moveTo>
                  <a:cubicBezTo>
                    <a:pt x="4" y="253"/>
                    <a:pt x="0" y="218"/>
                    <a:pt x="3" y="192"/>
                  </a:cubicBezTo>
                  <a:cubicBezTo>
                    <a:pt x="6" y="166"/>
                    <a:pt x="14" y="150"/>
                    <a:pt x="27" y="132"/>
                  </a:cubicBezTo>
                  <a:cubicBezTo>
                    <a:pt x="40" y="114"/>
                    <a:pt x="52" y="101"/>
                    <a:pt x="81" y="84"/>
                  </a:cubicBezTo>
                  <a:cubicBezTo>
                    <a:pt x="110" y="67"/>
                    <a:pt x="148" y="44"/>
                    <a:pt x="201" y="30"/>
                  </a:cubicBezTo>
                  <a:cubicBezTo>
                    <a:pt x="254" y="16"/>
                    <a:pt x="317" y="0"/>
                    <a:pt x="399" y="0"/>
                  </a:cubicBezTo>
                  <a:cubicBezTo>
                    <a:pt x="481" y="0"/>
                    <a:pt x="607" y="10"/>
                    <a:pt x="693" y="30"/>
                  </a:cubicBezTo>
                  <a:cubicBezTo>
                    <a:pt x="779" y="50"/>
                    <a:pt x="865" y="75"/>
                    <a:pt x="915" y="120"/>
                  </a:cubicBezTo>
                  <a:cubicBezTo>
                    <a:pt x="965" y="165"/>
                    <a:pt x="981" y="264"/>
                    <a:pt x="993" y="300"/>
                  </a:cubicBezTo>
                  <a:cubicBezTo>
                    <a:pt x="1005" y="336"/>
                    <a:pt x="996" y="336"/>
                    <a:pt x="987" y="336"/>
                  </a:cubicBezTo>
                </a:path>
              </a:pathLst>
            </a:custGeom>
            <a:solidFill>
              <a:srgbClr val="FF0000"/>
            </a:solidFill>
            <a:ln w="12700" cap="flat" cmpd="sng"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>
              <a:flatTx/>
            </a:bodyPr>
            <a:lstStyle/>
            <a:p>
              <a:endParaRPr lang="en-IN"/>
            </a:p>
          </p:txBody>
        </p:sp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7419993" y="619125"/>
              <a:ext cx="785109" cy="3205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defTabSz="1019175" eaLnBrk="0" hangingPunct="0">
                <a:spcBef>
                  <a:spcPct val="50000"/>
                </a:spcBef>
              </a:pPr>
              <a:r>
                <a:rPr lang="en-US" sz="1200" b="1" dirty="0"/>
                <a:t>Gate</a:t>
              </a:r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7143766" y="1219200"/>
              <a:ext cx="1061334" cy="3205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defTabSz="1019175" eaLnBrk="0" hangingPunct="0">
                <a:spcBef>
                  <a:spcPct val="50000"/>
                </a:spcBef>
              </a:pPr>
              <a:r>
                <a:rPr lang="en-US" sz="1200" b="1" dirty="0"/>
                <a:t>Source</a:t>
              </a:r>
            </a:p>
          </p:txBody>
        </p:sp>
        <p:sp>
          <p:nvSpPr>
            <p:cNvPr id="28" name="Text Box 32"/>
            <p:cNvSpPr txBox="1">
              <a:spLocks noChangeArrowheads="1"/>
            </p:cNvSpPr>
            <p:nvPr/>
          </p:nvSpPr>
          <p:spPr bwMode="auto">
            <a:xfrm>
              <a:off x="8115318" y="190500"/>
              <a:ext cx="714375" cy="2746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defTabSz="1019175" eaLnBrk="0" hangingPunct="0">
                <a:spcBef>
                  <a:spcPct val="50000"/>
                </a:spcBef>
              </a:pPr>
              <a:r>
                <a:rPr lang="en-US" sz="1200" b="1"/>
                <a:t>Drain</a:t>
              </a:r>
            </a:p>
          </p:txBody>
        </p:sp>
        <p:sp>
          <p:nvSpPr>
            <p:cNvPr id="29" name="Line 33"/>
            <p:cNvSpPr>
              <a:spLocks noChangeShapeType="1"/>
            </p:cNvSpPr>
            <p:nvPr/>
          </p:nvSpPr>
          <p:spPr bwMode="auto">
            <a:xfrm>
              <a:off x="7000893" y="2428875"/>
              <a:ext cx="0" cy="219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Line 34"/>
            <p:cNvSpPr>
              <a:spLocks noChangeShapeType="1"/>
            </p:cNvSpPr>
            <p:nvPr/>
          </p:nvSpPr>
          <p:spPr bwMode="auto">
            <a:xfrm>
              <a:off x="7429518" y="2466975"/>
              <a:ext cx="0" cy="238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Line 35"/>
            <p:cNvSpPr>
              <a:spLocks noChangeShapeType="1"/>
            </p:cNvSpPr>
            <p:nvPr/>
          </p:nvSpPr>
          <p:spPr bwMode="auto">
            <a:xfrm>
              <a:off x="6991368" y="2619375"/>
              <a:ext cx="457200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 Box 36"/>
            <p:cNvSpPr txBox="1">
              <a:spLocks noChangeArrowheads="1"/>
            </p:cNvSpPr>
            <p:nvPr/>
          </p:nvSpPr>
          <p:spPr bwMode="auto">
            <a:xfrm>
              <a:off x="6972318" y="2695575"/>
              <a:ext cx="714375" cy="2746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defTabSz="1019175" eaLnBrk="0" hangingPunct="0">
                <a:spcBef>
                  <a:spcPct val="50000"/>
                </a:spcBef>
              </a:pPr>
              <a:r>
                <a:rPr lang="en-US" sz="1200" b="1"/>
                <a:t>Wsi</a:t>
              </a:r>
            </a:p>
          </p:txBody>
        </p:sp>
        <p:sp>
          <p:nvSpPr>
            <p:cNvPr id="34" name="Line 38"/>
            <p:cNvSpPr>
              <a:spLocks noChangeShapeType="1"/>
            </p:cNvSpPr>
            <p:nvPr/>
          </p:nvSpPr>
          <p:spPr bwMode="auto">
            <a:xfrm>
              <a:off x="7553343" y="342900"/>
              <a:ext cx="0" cy="219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3234" name="AutoShape 2" descr="http://semimd.com/wp-content/uploads/2011/03/IntelTransistor_470x415.jpg"/>
          <p:cNvSpPr>
            <a:spLocks noChangeAspect="1" noChangeArrowheads="1"/>
          </p:cNvSpPr>
          <p:nvPr/>
        </p:nvSpPr>
        <p:spPr bwMode="auto">
          <a:xfrm>
            <a:off x="155575" y="-1897063"/>
            <a:ext cx="4476750" cy="39528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236" name="AutoShape 4" descr="http://semimd.com/wp-content/uploads/2011/03/IntelTransistor_470x415.jpg"/>
          <p:cNvSpPr>
            <a:spLocks noChangeAspect="1" noChangeArrowheads="1"/>
          </p:cNvSpPr>
          <p:nvPr/>
        </p:nvSpPr>
        <p:spPr bwMode="auto">
          <a:xfrm>
            <a:off x="155575" y="-1897063"/>
            <a:ext cx="4476750" cy="39528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0" y="685800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Improved Electrostatics/Sub-threshold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Slope</a:t>
            </a:r>
            <a:endParaRPr lang="en-IN" sz="2400" b="1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828800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Lower </a:t>
            </a:r>
            <a:r>
              <a:rPr lang="en-US" sz="2000" dirty="0" err="1" smtClean="0"/>
              <a:t>L</a:t>
            </a:r>
            <a:r>
              <a:rPr lang="en-US" sz="2000" baseline="-25000" dirty="0" err="1" smtClean="0"/>
              <a:t>eff</a:t>
            </a:r>
            <a:r>
              <a:rPr lang="en-US" sz="2000" dirty="0" smtClean="0"/>
              <a:t> at same 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, or lower 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at same </a:t>
            </a:r>
            <a:r>
              <a:rPr lang="en-US" sz="2000" dirty="0" err="1" smtClean="0"/>
              <a:t>L</a:t>
            </a:r>
            <a:r>
              <a:rPr lang="en-US" sz="2000" baseline="-25000" dirty="0" err="1" smtClean="0"/>
              <a:t>eff</a:t>
            </a:r>
            <a:endParaRPr lang="en-IN" sz="2000" dirty="0"/>
          </a:p>
        </p:txBody>
      </p: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5286380" y="5072074"/>
            <a:ext cx="3619500" cy="1306513"/>
            <a:chOff x="6958003" y="1995033"/>
            <a:chExt cx="3425455" cy="1306860"/>
          </a:xfrm>
        </p:grpSpPr>
        <p:sp>
          <p:nvSpPr>
            <p:cNvPr id="66" name="Cube 65"/>
            <p:cNvSpPr/>
            <p:nvPr/>
          </p:nvSpPr>
          <p:spPr>
            <a:xfrm>
              <a:off x="6976714" y="2484081"/>
              <a:ext cx="3406744" cy="801345"/>
            </a:xfrm>
            <a:prstGeom prst="cube">
              <a:avLst>
                <a:gd name="adj" fmla="val 59101"/>
              </a:avLst>
            </a:prstGeom>
            <a:solidFill>
              <a:schemeClr val="accent1"/>
            </a:solidFill>
            <a:ln>
              <a:noFill/>
            </a:ln>
            <a:scene3d>
              <a:camera prst="orthographicFront">
                <a:rot lat="0" lon="6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67" name="Cube 66"/>
            <p:cNvSpPr/>
            <p:nvPr/>
          </p:nvSpPr>
          <p:spPr>
            <a:xfrm>
              <a:off x="6975868" y="2164064"/>
              <a:ext cx="3406744" cy="801342"/>
            </a:xfrm>
            <a:prstGeom prst="cube">
              <a:avLst>
                <a:gd name="adj" fmla="val 5910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scene3d>
              <a:camera prst="orthographicFront">
                <a:rot lat="0" lon="6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pic>
          <p:nvPicPr>
            <p:cNvPr id="68" name="Picture 8" descr="http://www.nano-tcad.ethz.ch/uploads/RTEmagicC_mos2_structure_txdam16449_1ee890.png.png"/>
            <p:cNvPicPr>
              <a:picLocks noChangeAspect="1" noChangeArrowheads="1"/>
            </p:cNvPicPr>
            <p:nvPr/>
          </p:nvPicPr>
          <p:blipFill>
            <a:blip r:embed="rId2" cstate="print"/>
            <a:srcRect b="57526"/>
            <a:stretch>
              <a:fillRect/>
            </a:stretch>
          </p:blipFill>
          <p:spPr bwMode="auto">
            <a:xfrm>
              <a:off x="7415912" y="1997762"/>
              <a:ext cx="2213739" cy="631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" name="Cube 68"/>
            <p:cNvSpPr/>
            <p:nvPr/>
          </p:nvSpPr>
          <p:spPr>
            <a:xfrm>
              <a:off x="9160510" y="1995033"/>
              <a:ext cx="1212430" cy="649460"/>
            </a:xfrm>
            <a:prstGeom prst="cube">
              <a:avLst>
                <a:gd name="adj" fmla="val 71544"/>
              </a:avLst>
            </a:prstGeom>
            <a:solidFill>
              <a:schemeClr val="bg2">
                <a:lumMod val="5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7006080" y="2020440"/>
              <a:ext cx="1212430" cy="649460"/>
            </a:xfrm>
            <a:prstGeom prst="cube">
              <a:avLst>
                <a:gd name="adj" fmla="val 71544"/>
              </a:avLst>
            </a:prstGeom>
            <a:solidFill>
              <a:schemeClr val="bg2">
                <a:lumMod val="5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71" name="TextBox 22"/>
            <p:cNvSpPr txBox="1">
              <a:spLocks noChangeArrowheads="1"/>
            </p:cNvSpPr>
            <p:nvPr/>
          </p:nvSpPr>
          <p:spPr bwMode="auto">
            <a:xfrm>
              <a:off x="7941372" y="2668472"/>
              <a:ext cx="9291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/>
                <a:t>SiO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72" name="TextBox 23"/>
            <p:cNvSpPr txBox="1">
              <a:spLocks noChangeArrowheads="1"/>
            </p:cNvSpPr>
            <p:nvPr/>
          </p:nvSpPr>
          <p:spPr bwMode="auto">
            <a:xfrm>
              <a:off x="7786520" y="2963339"/>
              <a:ext cx="16259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/>
                <a:t>Back Gate</a:t>
              </a:r>
            </a:p>
          </p:txBody>
        </p:sp>
        <p:sp>
          <p:nvSpPr>
            <p:cNvPr id="73" name="TextBox 104"/>
            <p:cNvSpPr txBox="1">
              <a:spLocks noChangeArrowheads="1"/>
            </p:cNvSpPr>
            <p:nvPr/>
          </p:nvSpPr>
          <p:spPr bwMode="auto">
            <a:xfrm>
              <a:off x="8451299" y="2028061"/>
              <a:ext cx="59810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MoS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74" name="TextBox 31"/>
            <p:cNvSpPr txBox="1">
              <a:spLocks noChangeArrowheads="1"/>
            </p:cNvSpPr>
            <p:nvPr/>
          </p:nvSpPr>
          <p:spPr bwMode="auto">
            <a:xfrm>
              <a:off x="6958003" y="2409304"/>
              <a:ext cx="9141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>
                  <a:solidFill>
                    <a:schemeClr val="bg1"/>
                  </a:solidFill>
                </a:rPr>
                <a:t>Source</a:t>
              </a:r>
            </a:p>
          </p:txBody>
        </p:sp>
        <p:sp>
          <p:nvSpPr>
            <p:cNvPr id="75" name="TextBox 31"/>
            <p:cNvSpPr txBox="1">
              <a:spLocks noChangeArrowheads="1"/>
            </p:cNvSpPr>
            <p:nvPr/>
          </p:nvSpPr>
          <p:spPr bwMode="auto">
            <a:xfrm>
              <a:off x="9207633" y="2394773"/>
              <a:ext cx="9141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 dirty="0">
                  <a:solidFill>
                    <a:schemeClr val="bg1"/>
                  </a:solidFill>
                </a:rPr>
                <a:t>Drain</a:t>
              </a:r>
            </a:p>
          </p:txBody>
        </p:sp>
      </p:grpSp>
      <p:grpSp>
        <p:nvGrpSpPr>
          <p:cNvPr id="7" name="Group 79"/>
          <p:cNvGrpSpPr/>
          <p:nvPr/>
        </p:nvGrpSpPr>
        <p:grpSpPr>
          <a:xfrm>
            <a:off x="1709734" y="5756104"/>
            <a:ext cx="3505208" cy="673292"/>
            <a:chOff x="1571604" y="5929330"/>
            <a:chExt cx="3505208" cy="673292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04"/>
            <a:stretch>
              <a:fillRect/>
            </a:stretch>
          </p:blipFill>
          <p:spPr bwMode="auto">
            <a:xfrm>
              <a:off x="2714612" y="5929330"/>
              <a:ext cx="2362200" cy="673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8" name="Straight Arrow Connector 77"/>
            <p:cNvCxnSpPr/>
            <p:nvPr/>
          </p:nvCxnSpPr>
          <p:spPr>
            <a:xfrm rot="5400000">
              <a:off x="2036745" y="6250801"/>
              <a:ext cx="642942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571604" y="6072206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0.7 nm</a:t>
              </a:r>
              <a:endParaRPr lang="en-IN" dirty="0"/>
            </a:p>
          </p:txBody>
        </p:sp>
      </p:grpSp>
      <p:sp>
        <p:nvSpPr>
          <p:cNvPr id="81" name="Date Placeholder 8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82" name="Footer Placeholder 8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S. Lodha</a:t>
            </a:r>
            <a:endParaRPr lang="en-US"/>
          </a:p>
        </p:txBody>
      </p:sp>
      <p:sp>
        <p:nvSpPr>
          <p:cNvPr id="51" name="TextBox 38"/>
          <p:cNvSpPr txBox="1">
            <a:spLocks noChangeArrowheads="1"/>
          </p:cNvSpPr>
          <p:nvPr/>
        </p:nvSpPr>
        <p:spPr bwMode="auto">
          <a:xfrm>
            <a:off x="4953000" y="3886200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P-I-N </a:t>
            </a:r>
            <a:r>
              <a:rPr lang="en-US" sz="2000" dirty="0">
                <a:solidFill>
                  <a:srgbClr val="0000FF"/>
                </a:solidFill>
              </a:rPr>
              <a:t>TFET </a:t>
            </a:r>
          </a:p>
        </p:txBody>
      </p:sp>
      <p:grpSp>
        <p:nvGrpSpPr>
          <p:cNvPr id="8" name="Group 52"/>
          <p:cNvGrpSpPr/>
          <p:nvPr/>
        </p:nvGrpSpPr>
        <p:grpSpPr>
          <a:xfrm>
            <a:off x="6781800" y="2971800"/>
            <a:ext cx="2133600" cy="1676400"/>
            <a:chOff x="4419600" y="2667000"/>
            <a:chExt cx="2487613" cy="1922463"/>
          </a:xfrm>
        </p:grpSpPr>
        <p:pic>
          <p:nvPicPr>
            <p:cNvPr id="50" name="Picture 36" descr="7.pdf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19600" y="2667000"/>
              <a:ext cx="2487613" cy="192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Rectangle 51"/>
            <p:cNvSpPr/>
            <p:nvPr/>
          </p:nvSpPr>
          <p:spPr>
            <a:xfrm>
              <a:off x="4876800" y="3279775"/>
              <a:ext cx="304800" cy="2016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10140" y="1600200"/>
            <a:ext cx="163386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2197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8" grpId="0"/>
      <p:bldP spid="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74638"/>
            <a:ext cx="51054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Tunnel FET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600200"/>
            <a:ext cx="4495800" cy="4525963"/>
          </a:xfrm>
        </p:spPr>
        <p:txBody>
          <a:bodyPr/>
          <a:lstStyle/>
          <a:p>
            <a:r>
              <a:rPr lang="en-US" dirty="0" smtClean="0"/>
              <a:t>Tunneling beats the </a:t>
            </a:r>
            <a:r>
              <a:rPr lang="en-US" dirty="0" err="1" smtClean="0"/>
              <a:t>kT</a:t>
            </a:r>
            <a:r>
              <a:rPr lang="en-US" dirty="0" smtClean="0"/>
              <a:t>/q thermal limit for transistor switching</a:t>
            </a:r>
          </a:p>
          <a:p>
            <a:endParaRPr lang="en-US" dirty="0" smtClean="0"/>
          </a:p>
          <a:p>
            <a:r>
              <a:rPr lang="en-IN" dirty="0" smtClean="0"/>
              <a:t>http://spectrum.ieee.org/semiconductors/devices/the-tunneling-transistor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3554" name="Picture 2" descr="Tunnel FETs Off and 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3578047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042" y="0"/>
            <a:ext cx="6515120" cy="7857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What’s next for Moore’s law?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3050"/>
            <a:ext cx="4000496" cy="2571768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2000" dirty="0" smtClean="0"/>
          </a:p>
          <a:p>
            <a:r>
              <a:rPr lang="en-US" sz="2400" dirty="0" smtClean="0"/>
              <a:t>Mobility enhancement using alternate channel materials, strain, wafer orientation</a:t>
            </a:r>
          </a:p>
          <a:p>
            <a:pPr lvl="1"/>
            <a:endParaRPr lang="en-US" sz="2000" dirty="0" smtClean="0"/>
          </a:p>
          <a:p>
            <a:pPr lvl="1">
              <a:buNone/>
            </a:pPr>
            <a:endParaRPr lang="en-US" sz="2000" dirty="0" smtClean="0"/>
          </a:p>
          <a:p>
            <a:endParaRPr lang="en-IN" sz="2800" dirty="0"/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2714612" y="1214422"/>
            <a:ext cx="44291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 smtClean="0">
                <a:cs typeface="Arial" charset="0"/>
              </a:rPr>
              <a:t>I</a:t>
            </a:r>
            <a:r>
              <a:rPr lang="en-US" sz="2800" baseline="-25000" dirty="0" smtClean="0">
                <a:cs typeface="Arial" charset="0"/>
              </a:rPr>
              <a:t>d</a:t>
            </a:r>
            <a:r>
              <a:rPr lang="en-US" sz="2800" dirty="0" smtClean="0">
                <a:cs typeface="Arial" charset="0"/>
              </a:rPr>
              <a:t>=</a:t>
            </a:r>
            <a:r>
              <a:rPr lang="en-US" sz="2800" dirty="0" smtClean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m</a:t>
            </a:r>
            <a:r>
              <a:rPr lang="en-US" sz="2800" dirty="0" smtClean="0">
                <a:cs typeface="Arial" charset="0"/>
              </a:rPr>
              <a:t>C</a:t>
            </a:r>
            <a:r>
              <a:rPr lang="en-US" sz="2800" baseline="-25000" dirty="0" smtClean="0">
                <a:cs typeface="Arial" charset="0"/>
              </a:rPr>
              <a:t>ox</a:t>
            </a:r>
            <a:r>
              <a:rPr lang="en-US" sz="2800" dirty="0" smtClean="0">
                <a:cs typeface="Arial" charset="0"/>
              </a:rPr>
              <a:t>/</a:t>
            </a:r>
            <a:r>
              <a:rPr lang="en-US" sz="2800" dirty="0" err="1" smtClean="0">
                <a:cs typeface="Arial" charset="0"/>
              </a:rPr>
              <a:t>L</a:t>
            </a:r>
            <a:r>
              <a:rPr lang="en-US" sz="2800" baseline="-25000" dirty="0" err="1" smtClean="0">
                <a:cs typeface="Arial" charset="0"/>
              </a:rPr>
              <a:t>eff</a:t>
            </a:r>
            <a:r>
              <a:rPr lang="en-US" sz="2800" dirty="0" smtClean="0">
                <a:cs typeface="Arial" charset="0"/>
              </a:rPr>
              <a:t> (V</a:t>
            </a:r>
            <a:r>
              <a:rPr lang="en-US" sz="2800" baseline="-25000" dirty="0" smtClean="0">
                <a:cs typeface="Arial" charset="0"/>
              </a:rPr>
              <a:t>g</a:t>
            </a:r>
            <a:r>
              <a:rPr lang="en-US" sz="2800" dirty="0" smtClean="0">
                <a:cs typeface="Arial" charset="0"/>
              </a:rPr>
              <a:t>-</a:t>
            </a:r>
            <a:r>
              <a:rPr lang="en-US" sz="2800" dirty="0" err="1" smtClean="0">
                <a:cs typeface="Arial" charset="0"/>
              </a:rPr>
              <a:t>V</a:t>
            </a:r>
            <a:r>
              <a:rPr lang="en-US" sz="2800" baseline="-25000" dirty="0" err="1" smtClean="0">
                <a:cs typeface="Arial" charset="0"/>
              </a:rPr>
              <a:t>t</a:t>
            </a:r>
            <a:r>
              <a:rPr lang="en-US" sz="2800" dirty="0" smtClean="0">
                <a:cs typeface="Arial" charset="0"/>
              </a:rPr>
              <a:t>)</a:t>
            </a:r>
            <a:r>
              <a:rPr lang="en-US" sz="2800" baseline="30000" dirty="0" smtClean="0">
                <a:latin typeface="Symbol" pitchFamily="18" charset="2"/>
                <a:cs typeface="Arial" charset="0"/>
              </a:rPr>
              <a:t>a         </a:t>
            </a:r>
            <a:r>
              <a:rPr lang="en-US" sz="2800" dirty="0" smtClean="0">
                <a:latin typeface="Symbol" pitchFamily="18" charset="2"/>
                <a:cs typeface="Arial" charset="0"/>
              </a:rPr>
              <a:t> </a:t>
            </a:r>
            <a:endParaRPr lang="en-US" sz="2800" baseline="30000" dirty="0" smtClean="0">
              <a:latin typeface="Symbol" pitchFamily="18" charset="2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S. </a:t>
            </a:r>
            <a:r>
              <a:rPr lang="en-US" dirty="0" err="1" smtClean="0"/>
              <a:t>Lodha</a:t>
            </a:r>
            <a:endParaRPr lang="en-US" dirty="0"/>
          </a:p>
        </p:txBody>
      </p:sp>
      <p:sp>
        <p:nvSpPr>
          <p:cNvPr id="223234" name="AutoShape 2" descr="http://semimd.com/wp-content/uploads/2011/03/IntelTransistor_470x415.jpg"/>
          <p:cNvSpPr>
            <a:spLocks noChangeAspect="1" noChangeArrowheads="1"/>
          </p:cNvSpPr>
          <p:nvPr/>
        </p:nvSpPr>
        <p:spPr bwMode="auto">
          <a:xfrm>
            <a:off x="155575" y="-1897063"/>
            <a:ext cx="4476750" cy="39528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236" name="AutoShape 4" descr="http://semimd.com/wp-content/uploads/2011/03/IntelTransistor_470x415.jpg"/>
          <p:cNvSpPr>
            <a:spLocks noChangeAspect="1" noChangeArrowheads="1"/>
          </p:cNvSpPr>
          <p:nvPr/>
        </p:nvSpPr>
        <p:spPr bwMode="auto">
          <a:xfrm>
            <a:off x="155575" y="-1897063"/>
            <a:ext cx="4476750" cy="39528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238" name="AutoShape 6" descr="http://www.ims.demokritos.gr/DUALLOGIC/dual%20transistor.jpg"/>
          <p:cNvSpPr>
            <a:spLocks noChangeAspect="1" noChangeArrowheads="1"/>
          </p:cNvSpPr>
          <p:nvPr/>
        </p:nvSpPr>
        <p:spPr bwMode="auto">
          <a:xfrm>
            <a:off x="155575" y="-1004888"/>
            <a:ext cx="6381750" cy="2095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2323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4000504"/>
            <a:ext cx="53068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2214578" y="714356"/>
            <a:ext cx="492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High Mobility/Injection Velocity</a:t>
            </a:r>
            <a:endParaRPr lang="en-IN" sz="2400" b="1" dirty="0" smtClean="0">
              <a:solidFill>
                <a:srgbClr val="0070C0"/>
              </a:solidFill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2533" y="2214554"/>
            <a:ext cx="5171467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" name="Rectangle 37"/>
          <p:cNvSpPr/>
          <p:nvPr/>
        </p:nvSpPr>
        <p:spPr bwMode="auto">
          <a:xfrm>
            <a:off x="6868135" y="2214554"/>
            <a:ext cx="457200" cy="1219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806012">
              <a:defRPr/>
            </a:pPr>
            <a:endParaRPr lang="en-IN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858148" y="2214554"/>
            <a:ext cx="1143008" cy="7905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806012">
              <a:defRPr/>
            </a:pPr>
            <a:endParaRPr lang="en-IN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40" name="TextBox 163"/>
          <p:cNvSpPr txBox="1">
            <a:spLocks noChangeArrowheads="1"/>
          </p:cNvSpPr>
          <p:nvPr/>
        </p:nvSpPr>
        <p:spPr bwMode="auto">
          <a:xfrm>
            <a:off x="5715008" y="1785926"/>
            <a:ext cx="320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FF0000"/>
                </a:solidFill>
              </a:rPr>
              <a:t>Lubow</a:t>
            </a:r>
            <a:r>
              <a:rPr lang="en-US" sz="1400" i="1" dirty="0">
                <a:solidFill>
                  <a:srgbClr val="FF0000"/>
                </a:solidFill>
              </a:rPr>
              <a:t> et </a:t>
            </a:r>
            <a:r>
              <a:rPr lang="en-US" sz="1400" i="1" dirty="0" smtClean="0">
                <a:solidFill>
                  <a:srgbClr val="FF0000"/>
                </a:solidFill>
              </a:rPr>
              <a:t>al., APL </a:t>
            </a:r>
            <a:r>
              <a:rPr lang="en-US" sz="1400" i="1" dirty="0">
                <a:solidFill>
                  <a:srgbClr val="FF0000"/>
                </a:solidFill>
              </a:rPr>
              <a:t>96 122105 (2010)</a:t>
            </a:r>
            <a:endParaRPr lang="en-IN" sz="1400" i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00100" y="4071942"/>
            <a:ext cx="1571636" cy="10001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44"/>
          <p:cNvGrpSpPr/>
          <p:nvPr/>
        </p:nvGrpSpPr>
        <p:grpSpPr>
          <a:xfrm>
            <a:off x="5566228" y="3623847"/>
            <a:ext cx="3577772" cy="3203376"/>
            <a:chOff x="5566228" y="3357562"/>
            <a:chExt cx="3577772" cy="3203376"/>
          </a:xfrm>
        </p:grpSpPr>
        <p:pic>
          <p:nvPicPr>
            <p:cNvPr id="4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66228" y="3357562"/>
              <a:ext cx="3196772" cy="274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4" name="TextBox 160"/>
            <p:cNvSpPr txBox="1">
              <a:spLocks noChangeArrowheads="1"/>
            </p:cNvSpPr>
            <p:nvPr/>
          </p:nvSpPr>
          <p:spPr bwMode="auto">
            <a:xfrm>
              <a:off x="5638800" y="6253161"/>
              <a:ext cx="3505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i="1" dirty="0" smtClean="0">
                  <a:solidFill>
                    <a:srgbClr val="FF0000"/>
                  </a:solidFill>
                </a:rPr>
                <a:t>Intel Developer Forum, Sept. 2011</a:t>
              </a:r>
              <a:endParaRPr lang="en-IN" sz="14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57158" y="5715016"/>
            <a:ext cx="4572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/>
              <a:t> </a:t>
            </a:r>
            <a:r>
              <a:rPr lang="en-US" sz="2000" dirty="0" err="1" smtClean="0"/>
              <a:t>Ge</a:t>
            </a:r>
            <a:r>
              <a:rPr lang="en-US" sz="2000" dirty="0" smtClean="0"/>
              <a:t> is a single material CMOS solution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/>
              <a:t> Integral part of Si foundries</a:t>
            </a:r>
            <a:endParaRPr lang="en-IN" sz="2000" dirty="0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S. Lodha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36" grpId="0"/>
      <p:bldP spid="38" grpId="0" animBg="1"/>
      <p:bldP spid="39" grpId="0" animBg="1"/>
      <p:bldP spid="40" grpId="0"/>
      <p:bldP spid="41" grpId="0" animBg="1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 capacitance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Fringing field capacitance dominates for scaled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w</a:t>
            </a:r>
            <a:r>
              <a:rPr lang="en-US" dirty="0" smtClean="0"/>
              <a:t>, scaling  t</a:t>
            </a:r>
            <a:r>
              <a:rPr lang="en-US" baseline="-25000" dirty="0" smtClean="0"/>
              <a:t>ins </a:t>
            </a:r>
            <a:r>
              <a:rPr lang="en-US" dirty="0" smtClean="0"/>
              <a:t>does not help</a:t>
            </a:r>
            <a:r>
              <a:rPr lang="en-US" baseline="-25000" dirty="0" smtClean="0"/>
              <a:t> </a:t>
            </a:r>
          </a:p>
          <a:p>
            <a:r>
              <a:rPr lang="en-US" dirty="0" smtClean="0"/>
              <a:t>The total capacitance hits a min of 2 pF/cm when metal line and space dimensions are comparable to insulator and wire thickness </a:t>
            </a:r>
            <a:r>
              <a:rPr lang="en-US" dirty="0" smtClean="0">
                <a:sym typeface="Wingdings" pitchFamily="2" charset="2"/>
              </a:rPr>
              <a:t> wire-to-wire capacitance dominates beyond this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464820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7511" y="1295400"/>
            <a:ext cx="4266489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096000" y="3352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baseline="-25000" dirty="0" smtClean="0">
                <a:solidFill>
                  <a:srgbClr val="FF0000"/>
                </a:solidFill>
              </a:rPr>
              <a:t>min</a:t>
            </a:r>
            <a:r>
              <a:rPr lang="en-US" dirty="0" smtClean="0">
                <a:solidFill>
                  <a:srgbClr val="FF0000"/>
                </a:solidFill>
              </a:rPr>
              <a:t>~2</a:t>
            </a:r>
            <a:r>
              <a:rPr lang="el-GR" dirty="0" smtClean="0">
                <a:solidFill>
                  <a:srgbClr val="FF0000"/>
                </a:solidFill>
              </a:rPr>
              <a:t>π</a:t>
            </a:r>
            <a:r>
              <a:rPr lang="el-GR" dirty="0" smtClean="0">
                <a:solidFill>
                  <a:srgbClr val="FF0000"/>
                </a:solidFill>
                <a:latin typeface="Calibri"/>
                <a:cs typeface="Calibri"/>
              </a:rPr>
              <a:t>ϵ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cs typeface="Calibri"/>
              </a:rPr>
              <a:t>ins</a:t>
            </a:r>
            <a:endParaRPr lang="en-IN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762000"/>
            <a:ext cx="30384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Interconnect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953000"/>
            <a:ext cx="8915400" cy="1371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Scale all dimensions by the same device scaling factor </a:t>
            </a:r>
            <a:r>
              <a:rPr lang="en-US" dirty="0" smtClean="0">
                <a:sym typeface="Wingdings" pitchFamily="2" charset="2"/>
              </a:rPr>
              <a:t> k</a:t>
            </a:r>
          </a:p>
          <a:p>
            <a:r>
              <a:rPr lang="en-US" dirty="0" smtClean="0">
                <a:sym typeface="Wingdings" pitchFamily="2" charset="2"/>
              </a:rPr>
              <a:t>Current density increase can cause reliability issues such as </a:t>
            </a:r>
            <a:r>
              <a:rPr lang="en-US" dirty="0" err="1" smtClean="0">
                <a:sym typeface="Wingdings" pitchFamily="2" charset="2"/>
              </a:rPr>
              <a:t>electromigration</a:t>
            </a:r>
            <a:r>
              <a:rPr lang="en-US" dirty="0" smtClean="0"/>
              <a:t>  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990600"/>
            <a:ext cx="2057400" cy="172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895600"/>
            <a:ext cx="655706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 RC delay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can show that the RC delay for this circuit is 0.5RCW</a:t>
            </a:r>
            <a:r>
              <a:rPr lang="en-US" baseline="30000" dirty="0" smtClean="0"/>
              <a:t>2</a:t>
            </a:r>
            <a:r>
              <a:rPr lang="en-US" dirty="0" smtClean="0"/>
              <a:t> where R and C are per unit length and W is the length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905000"/>
            <a:ext cx="391111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Charge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869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Accounts for varying depletion charge along the channel --&gt; more accurate </a:t>
            </a:r>
            <a:r>
              <a:rPr lang="en-US" smtClean="0"/>
              <a:t>charge balance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7825"/>
            <a:ext cx="3949700" cy="5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1247775"/>
            <a:ext cx="2413000" cy="130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06737"/>
            <a:ext cx="59563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" y="2201862"/>
            <a:ext cx="42545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" y="4391819"/>
            <a:ext cx="5664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 RC Delay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419600"/>
            <a:ext cx="8229600" cy="1249363"/>
          </a:xfrm>
        </p:spPr>
        <p:txBody>
          <a:bodyPr>
            <a:normAutofit fontScale="77500" lnSpcReduction="20000"/>
          </a:bodyPr>
          <a:lstStyle/>
          <a:p>
            <a:r>
              <a:rPr lang="en-US" b="1" i="1" dirty="0" smtClean="0"/>
              <a:t>Local</a:t>
            </a:r>
            <a:r>
              <a:rPr lang="en-US" dirty="0" smtClean="0"/>
              <a:t> interconnect delay does not scale with dimensional scaling</a:t>
            </a:r>
          </a:p>
          <a:p>
            <a:r>
              <a:rPr lang="en-US" dirty="0" smtClean="0"/>
              <a:t>Need new materials (Cu, low-k dielectric) for delay scaling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1000" y="1752600"/>
          <a:ext cx="2406650" cy="2155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0" name="Equation" r:id="rId3" imgW="1460160" imgH="1307880" progId="Equation.3">
                  <p:embed/>
                </p:oleObj>
              </mc:Choice>
              <mc:Fallback>
                <p:oleObj name="Equation" r:id="rId3" imgW="1460160" imgH="13078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52600"/>
                        <a:ext cx="2406650" cy="21555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28600" y="3124200"/>
            <a:ext cx="2819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3733800" y="1828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Aluminum and SiO</a:t>
            </a:r>
            <a:r>
              <a:rPr lang="en-US" sz="2400" baseline="-25000" dirty="0" smtClean="0"/>
              <a:t>2</a:t>
            </a:r>
            <a:endParaRPr lang="en-IN" sz="2400" baseline="-25000" dirty="0"/>
          </a:p>
        </p:txBody>
      </p:sp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3733800" y="2286000"/>
          <a:ext cx="513556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Equation" r:id="rId5" imgW="3073320" imgH="901440" progId="Equation.3">
                  <p:embed/>
                </p:oleObj>
              </mc:Choice>
              <mc:Fallback>
                <p:oleObj name="Equation" r:id="rId5" imgW="3073320" imgH="9014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0"/>
                        <a:ext cx="5135563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 resistivity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linewidth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477963"/>
          </a:xfrm>
        </p:spPr>
        <p:txBody>
          <a:bodyPr/>
          <a:lstStyle/>
          <a:p>
            <a:r>
              <a:rPr lang="en-US" dirty="0" smtClean="0"/>
              <a:t>New solutions needed for scaled technologies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0898" name="Picture 2" descr="http://electroiq.com/content/dam/eiq/online-articles/2013/01/1301SSTiedmF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6030310" cy="2914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interconnect RC delay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514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Chip area increase with technology to accommodate more circuits implies L of global interconnects increases with tech scaling</a:t>
            </a:r>
          </a:p>
          <a:p>
            <a:r>
              <a:rPr lang="en-US" dirty="0" smtClean="0"/>
              <a:t>Even if chip size does not increase, RC delay goes up by k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if cross sectional area is scaled</a:t>
            </a:r>
          </a:p>
          <a:p>
            <a:r>
              <a:rPr lang="en-US" dirty="0" smtClean="0">
                <a:sym typeface="Wingdings" pitchFamily="2" charset="2"/>
              </a:rPr>
              <a:t>Global interconnect delays are now limiting CMOS performance</a:t>
            </a:r>
          </a:p>
          <a:p>
            <a:endParaRPr lang="en-IN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0" y="1600200"/>
          <a:ext cx="240665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Equation" r:id="rId3" imgW="1460160" imgH="1307880" progId="Equation.3">
                  <p:embed/>
                </p:oleObj>
              </mc:Choice>
              <mc:Fallback>
                <p:oleObj name="Equation" r:id="rId3" imgW="1460160" imgH="1307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00200"/>
                        <a:ext cx="2406650" cy="215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58" name="Picture 6" descr="http://m.eet.com/media/1169356/syn-fig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371600"/>
            <a:ext cx="2628900" cy="2597227"/>
          </a:xfrm>
          <a:prstGeom prst="rect">
            <a:avLst/>
          </a:prstGeom>
          <a:noFill/>
        </p:spPr>
      </p:pic>
      <p:pic>
        <p:nvPicPr>
          <p:cNvPr id="74760" name="Picture 8" descr="http://img.deusm.com/eetimes/2014/03/1321650/BEOL-costs-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7750" y="1524000"/>
            <a:ext cx="4286250" cy="2305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762000"/>
          </a:xfrm>
        </p:spPr>
        <p:txBody>
          <a:bodyPr/>
          <a:lstStyle/>
          <a:p>
            <a:r>
              <a:rPr lang="en-US" dirty="0" smtClean="0"/>
              <a:t>Solutions?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14800"/>
            <a:ext cx="4724400" cy="20574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Intelligent circuit design</a:t>
            </a:r>
          </a:p>
          <a:p>
            <a:pPr lvl="1"/>
            <a:r>
              <a:rPr lang="en-US" dirty="0" smtClean="0"/>
              <a:t>Avoid global interconnects for critical paths</a:t>
            </a:r>
          </a:p>
          <a:p>
            <a:r>
              <a:rPr lang="en-US" dirty="0" smtClean="0"/>
              <a:t>Repeaters </a:t>
            </a:r>
            <a:r>
              <a:rPr lang="en-US" dirty="0" smtClean="0">
                <a:sym typeface="Wingdings" pitchFamily="2" charset="2"/>
              </a:rPr>
              <a:t> quadratic to linear dependence</a:t>
            </a:r>
          </a:p>
          <a:p>
            <a:r>
              <a:rPr lang="en-US" dirty="0" smtClean="0">
                <a:sym typeface="Wingdings" pitchFamily="2" charset="2"/>
              </a:rPr>
              <a:t>Conventional strategy: 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Scale local wiring along with device dimensions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Unscaled</a:t>
            </a:r>
            <a:r>
              <a:rPr lang="en-US" dirty="0" smtClean="0">
                <a:sym typeface="Wingdings" pitchFamily="2" charset="2"/>
              </a:rPr>
              <a:t> or scaled up wiring for global wiring on top</a:t>
            </a:r>
          </a:p>
          <a:p>
            <a:r>
              <a:rPr lang="en-US" dirty="0" smtClean="0">
                <a:sym typeface="Wingdings" pitchFamily="2" charset="2"/>
              </a:rPr>
              <a:t>Chip-to-chip  optical, 3D integration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2819400" cy="3329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4" name="Picture 4" descr="http://m.eet.com/media/1169358/syn-fig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914400"/>
            <a:ext cx="3186015" cy="2095501"/>
          </a:xfrm>
          <a:prstGeom prst="rect">
            <a:avLst/>
          </a:prstGeom>
          <a:noFill/>
        </p:spPr>
      </p:pic>
      <p:pic>
        <p:nvPicPr>
          <p:cNvPr id="81926" name="Picture 6" descr="http://m.eet.com/media/1169359/syn-fig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9350" y="533400"/>
            <a:ext cx="2914650" cy="3162301"/>
          </a:xfrm>
          <a:prstGeom prst="rect">
            <a:avLst/>
          </a:prstGeom>
          <a:noFill/>
        </p:spPr>
      </p:pic>
      <p:pic>
        <p:nvPicPr>
          <p:cNvPr id="81928" name="Picture 8" descr="http://electroiq.com/content/dam/eiq/online-articles/2013/01/1301SSTiedmF4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4191000"/>
            <a:ext cx="4267200" cy="1933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5887"/>
            <a:ext cx="8229600" cy="1143000"/>
          </a:xfrm>
        </p:spPr>
        <p:txBody>
          <a:bodyPr/>
          <a:lstStyle/>
          <a:p>
            <a:r>
              <a:rPr lang="en-US" dirty="0" smtClean="0"/>
              <a:t>Square law vs bulk 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53511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Square law overestimates the current</a:t>
            </a:r>
          </a:p>
          <a:p>
            <a:r>
              <a:rPr lang="en-US" dirty="0" smtClean="0"/>
              <a:t>More accurate theories also account for channel charge below </a:t>
            </a:r>
            <a:r>
              <a:rPr lang="en-US" dirty="0" err="1" smtClean="0"/>
              <a:t>Vt</a:t>
            </a:r>
            <a:endParaRPr lang="en-US" dirty="0" smtClean="0"/>
          </a:p>
          <a:p>
            <a:pPr lvl="1"/>
            <a:r>
              <a:rPr lang="en-US" dirty="0" smtClean="0"/>
              <a:t>Charge sheet</a:t>
            </a:r>
          </a:p>
          <a:p>
            <a:pPr lvl="1"/>
            <a:r>
              <a:rPr lang="en-US" dirty="0" smtClean="0"/>
              <a:t>Exact charge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5201046" cy="416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1313">
            <a:off x="4563714" y="931895"/>
            <a:ext cx="4597621" cy="3381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8510">
            <a:off x="4645112" y="1150678"/>
            <a:ext cx="4597621" cy="33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Signal AC Equivalent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715963"/>
          </a:xfrm>
        </p:spPr>
        <p:txBody>
          <a:bodyPr/>
          <a:lstStyle/>
          <a:p>
            <a:r>
              <a:rPr lang="en-US" dirty="0" smtClean="0"/>
              <a:t>Low and high frequency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17" y="1254922"/>
            <a:ext cx="3390900" cy="421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1828800"/>
            <a:ext cx="2146300" cy="62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33" y="3053557"/>
            <a:ext cx="4953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baseline="-25000" dirty="0" smtClean="0"/>
              <a:t>m</a:t>
            </a:r>
            <a:r>
              <a:rPr lang="en-US" dirty="0" smtClean="0"/>
              <a:t> and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83200"/>
            <a:ext cx="8229600" cy="842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Max frequency of operation depends on mobility </a:t>
            </a:r>
            <a:r>
              <a:rPr lang="en-US" smtClean="0"/>
              <a:t>and channel length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33"/>
          <a:stretch/>
        </p:blipFill>
        <p:spPr>
          <a:xfrm>
            <a:off x="1574800" y="2501900"/>
            <a:ext cx="60452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3263900"/>
            <a:ext cx="5880100" cy="69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65250"/>
            <a:ext cx="4660900" cy="90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417638"/>
            <a:ext cx="2222500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397376"/>
            <a:ext cx="1714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Mobility,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and Cox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868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Output conductance and C-V curves help determine mobility,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dirty="0" smtClean="0"/>
              <a:t> and C</a:t>
            </a:r>
            <a:r>
              <a:rPr lang="en-US" baseline="-25000" dirty="0" smtClean="0"/>
              <a:t>ox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311400"/>
            <a:ext cx="5880100" cy="294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333"/>
          <a:stretch/>
        </p:blipFill>
        <p:spPr>
          <a:xfrm>
            <a:off x="1574800" y="1406526"/>
            <a:ext cx="6045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 I-V: Low V</a:t>
            </a:r>
            <a:r>
              <a:rPr lang="en-US" baseline="-25000" dirty="0" smtClean="0"/>
              <a:t>DS</a:t>
            </a:r>
            <a:endParaRPr lang="en-IN" baseline="-25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620000" cy="516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33400" y="6019800"/>
            <a:ext cx="76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886200" y="6096000"/>
            <a:ext cx="76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29/10/2018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Lodha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1137</Words>
  <Application>Microsoft Macintosh PowerPoint</Application>
  <PresentationFormat>On-screen Show (4:3)</PresentationFormat>
  <Paragraphs>296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Symbol</vt:lpstr>
      <vt:lpstr>Wingdings</vt:lpstr>
      <vt:lpstr>Arial</vt:lpstr>
      <vt:lpstr>Office Theme</vt:lpstr>
      <vt:lpstr>Equation</vt:lpstr>
      <vt:lpstr>EE207: MOSFETs</vt:lpstr>
      <vt:lpstr>PowerPoint Presentation</vt:lpstr>
      <vt:lpstr>PowerPoint Presentation</vt:lpstr>
      <vt:lpstr>Bulk Charge Theory</vt:lpstr>
      <vt:lpstr>Square law vs bulk charge</vt:lpstr>
      <vt:lpstr>Small Signal AC Equivalent</vt:lpstr>
      <vt:lpstr>gm and gd</vt:lpstr>
      <vt:lpstr>Mobility, Vt and Cox</vt:lpstr>
      <vt:lpstr>MOSFET I-V: Low VDS</vt:lpstr>
      <vt:lpstr>MOSFET I-V: Pinch-off at high VDS</vt:lpstr>
      <vt:lpstr>MOSFET I-V: High VDS</vt:lpstr>
      <vt:lpstr>MOSFET Device Metrics: Output Characteristics</vt:lpstr>
      <vt:lpstr>MOSFET Device Metrics: Transfer Characteristics</vt:lpstr>
      <vt:lpstr>MOSFET Device Metrics: Transfer Characteristics</vt:lpstr>
      <vt:lpstr>MOSFET Device Parameters</vt:lpstr>
      <vt:lpstr>CMOS Inverter: Speed (Propagation Delay)</vt:lpstr>
      <vt:lpstr>CMOS Inverter: Propagation Delay  High to Low</vt:lpstr>
      <vt:lpstr>CMOS Inverter: Propagation Delay  High to Low</vt:lpstr>
      <vt:lpstr>CMOS Inverter: Propagation Delay  Low to High</vt:lpstr>
      <vt:lpstr>Power Dissipation</vt:lpstr>
      <vt:lpstr>Back up</vt:lpstr>
      <vt:lpstr>MOSFET Device Parameters</vt:lpstr>
      <vt:lpstr>Constant field scaling (Dennard)</vt:lpstr>
      <vt:lpstr>Constant Field Scaling</vt:lpstr>
      <vt:lpstr>Constant field scaling</vt:lpstr>
      <vt:lpstr>Generalized Scaling</vt:lpstr>
      <vt:lpstr>Generalized Scaling</vt:lpstr>
      <vt:lpstr>Primary non-scaling factors</vt:lpstr>
      <vt:lpstr>Primary non-scaling factors</vt:lpstr>
      <vt:lpstr>Standby power: lower bound for Vt</vt:lpstr>
      <vt:lpstr>Delay: Upper bound for Vt </vt:lpstr>
      <vt:lpstr>Ion-Ioff distributions</vt:lpstr>
      <vt:lpstr>General CMOS Design Considerations</vt:lpstr>
      <vt:lpstr>What’s next for Moore’s law?</vt:lpstr>
      <vt:lpstr>Tunnel FET</vt:lpstr>
      <vt:lpstr>What’s next for Moore’s law?</vt:lpstr>
      <vt:lpstr>Interconnect capacitance</vt:lpstr>
      <vt:lpstr>Interconnect Scaling</vt:lpstr>
      <vt:lpstr>Interconnect RC delay model</vt:lpstr>
      <vt:lpstr>Interconnect RC Delay</vt:lpstr>
      <vt:lpstr>Cu resistivity vs linewidth</vt:lpstr>
      <vt:lpstr>Global interconnect RC delay</vt:lpstr>
      <vt:lpstr>Solutions?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EE227: Introduction to Microelectronics  Advanced Transistors and Process Integration</dc:title>
  <dc:creator>SONY</dc:creator>
  <cp:lastModifiedBy>Saurabh Lodha</cp:lastModifiedBy>
  <cp:revision>78</cp:revision>
  <dcterms:created xsi:type="dcterms:W3CDTF">2006-08-16T00:00:00Z</dcterms:created>
  <dcterms:modified xsi:type="dcterms:W3CDTF">2018-11-05T04:58:28Z</dcterms:modified>
</cp:coreProperties>
</file>